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9"/>
  </p:notesMasterIdLst>
  <p:sldIdLst>
    <p:sldId id="285" r:id="rId2"/>
    <p:sldId id="256" r:id="rId3"/>
    <p:sldId id="284" r:id="rId4"/>
    <p:sldId id="257" r:id="rId5"/>
    <p:sldId id="272" r:id="rId6"/>
    <p:sldId id="259" r:id="rId7"/>
    <p:sldId id="261" r:id="rId8"/>
    <p:sldId id="262" r:id="rId9"/>
    <p:sldId id="264" r:id="rId10"/>
    <p:sldId id="265" r:id="rId11"/>
    <p:sldId id="283" r:id="rId12"/>
    <p:sldId id="266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0" r:id="rId26"/>
    <p:sldId id="260" r:id="rId27"/>
    <p:sldId id="282" r:id="rId2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88B"/>
    <a:srgbClr val="0000CC"/>
    <a:srgbClr val="1D3A00"/>
    <a:srgbClr val="FF856D"/>
    <a:srgbClr val="FF2549"/>
    <a:srgbClr val="003635"/>
    <a:srgbClr val="005856"/>
    <a:srgbClr val="9EFF29"/>
    <a:srgbClr val="007033"/>
    <a:srgbClr val="5EE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03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1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83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78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1445" y="3163529"/>
            <a:ext cx="8074741" cy="89227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697" y="4070547"/>
            <a:ext cx="8104237" cy="76692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574" y="246460"/>
            <a:ext cx="8214852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201994"/>
            <a:ext cx="8246070" cy="3660328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16" y="443407"/>
            <a:ext cx="6571913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442" y="1177436"/>
            <a:ext cx="6594035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569" y="227401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471166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1943563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471166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943563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2EC6DD-2E02-4479-B5C5-2418D09042EA}"/>
              </a:ext>
            </a:extLst>
          </p:cNvPr>
          <p:cNvSpPr txBox="1"/>
          <p:nvPr/>
        </p:nvSpPr>
        <p:spPr>
          <a:xfrm>
            <a:off x="127591" y="340241"/>
            <a:ext cx="2984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Algerian" panose="04020705040A02060702" pitchFamily="82" charset="0"/>
              </a:rPr>
              <a:t>Introduction</a:t>
            </a:r>
            <a:endParaRPr lang="en-IN" sz="3200" b="1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E3D62D-6B59-4516-9884-5447E6250693}"/>
              </a:ext>
            </a:extLst>
          </p:cNvPr>
          <p:cNvSpPr txBox="1"/>
          <p:nvPr/>
        </p:nvSpPr>
        <p:spPr>
          <a:xfrm>
            <a:off x="56707" y="1386939"/>
            <a:ext cx="949133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</a:t>
            </a:r>
            <a:r>
              <a:rPr lang="en-US" sz="3200" b="1" i="1" dirty="0">
                <a:solidFill>
                  <a:schemeClr val="bg1"/>
                </a:solidFill>
                <a:latin typeface="Book Antiqua" panose="02040602050305030304" pitchFamily="18" charset="0"/>
              </a:rPr>
              <a:t>Project done by:</a:t>
            </a:r>
          </a:p>
          <a:p>
            <a:endParaRPr lang="en-US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  <a:p>
            <a:r>
              <a:rPr lang="en-US" sz="3200" b="1" i="1" dirty="0">
                <a:solidFill>
                  <a:schemeClr val="bg1"/>
                </a:solidFill>
                <a:latin typeface="Book Antiqua" panose="02040602050305030304" pitchFamily="18" charset="0"/>
              </a:rPr>
              <a:t>                                </a:t>
            </a:r>
            <a:r>
              <a:rPr lang="en-US" sz="3200" b="1" i="1" dirty="0">
                <a:solidFill>
                  <a:srgbClr val="FFFF00"/>
                </a:solidFill>
                <a:latin typeface="Book Antiqua" panose="02040602050305030304" pitchFamily="18" charset="0"/>
              </a:rPr>
              <a:t>M. Ramya</a:t>
            </a:r>
          </a:p>
          <a:p>
            <a:r>
              <a:rPr lang="en-US" sz="3200" b="1" i="1" dirty="0">
                <a:solidFill>
                  <a:srgbClr val="FFFF00"/>
                </a:solidFill>
                <a:latin typeface="Book Antiqua" panose="02040602050305030304" pitchFamily="18" charset="0"/>
              </a:rPr>
              <a:t>                                </a:t>
            </a:r>
            <a:r>
              <a:rPr lang="en-US" sz="2800" b="1" i="1" dirty="0">
                <a:solidFill>
                  <a:srgbClr val="FFFF00"/>
                </a:solidFill>
                <a:latin typeface="Book Antiqua" panose="02040602050305030304" pitchFamily="18" charset="0"/>
              </a:rPr>
              <a:t>V. Manohar Chary</a:t>
            </a:r>
          </a:p>
          <a:p>
            <a:r>
              <a:rPr lang="en-US" sz="2800" b="1" i="1" dirty="0">
                <a:solidFill>
                  <a:srgbClr val="FFFF00"/>
                </a:solidFill>
                <a:latin typeface="Book Antiqua" panose="02040602050305030304" pitchFamily="18" charset="0"/>
              </a:rPr>
              <a:t>                                    K. Rami Reddy</a:t>
            </a:r>
          </a:p>
          <a:p>
            <a:endParaRPr lang="en-US" sz="2800" b="1" i="1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n-US" sz="2800" b="1" i="1" dirty="0">
                <a:solidFill>
                  <a:schemeClr val="bg1"/>
                </a:solidFill>
                <a:latin typeface="Book Antiqua" panose="02040602050305030304" pitchFamily="18" charset="0"/>
              </a:rPr>
              <a:t>                </a:t>
            </a:r>
            <a:endParaRPr lang="en-IN" b="1" i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602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0F7B-E943-475B-87E1-CFFA305D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 descr="JHDGE">
            <a:extLst>
              <a:ext uri="{FF2B5EF4-FFF2-40B4-BE49-F238E27FC236}">
                <a16:creationId xmlns:a16="http://schemas.microsoft.com/office/drawing/2014/main" id="{9A081E49-3FE6-4EFF-81A6-76CAF8FF3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2553" cy="5143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424AA-C08D-489F-92AC-CD64260A7A3D}"/>
              </a:ext>
            </a:extLst>
          </p:cNvPr>
          <p:cNvSpPr txBox="1"/>
          <p:nvPr/>
        </p:nvSpPr>
        <p:spPr>
          <a:xfrm>
            <a:off x="-2865" y="423176"/>
            <a:ext cx="3856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CAR TRADE</a:t>
            </a:r>
            <a:endParaRPr lang="en-IN" sz="4800" b="1" i="1" dirty="0">
              <a:solidFill>
                <a:schemeClr val="tx1">
                  <a:lumMod val="95000"/>
                  <a:lumOff val="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1B0418-6B1F-45BF-AAB1-332F8F362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047" y="-629903"/>
            <a:ext cx="3419607" cy="228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725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A92071-E33D-44E1-BD90-A73CDBBE1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" y="1153679"/>
            <a:ext cx="4989429" cy="37459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70B6C5-EAB2-468D-8661-E334D2DF1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56" y="2970371"/>
            <a:ext cx="3419607" cy="228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033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3A5F8-07D4-4AC3-9B14-511F32BA2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1019"/>
            <a:ext cx="8214852" cy="763526"/>
          </a:xfrm>
        </p:spPr>
        <p:txBody>
          <a:bodyPr/>
          <a:lstStyle/>
          <a:p>
            <a:r>
              <a:rPr lang="en-US" b="1" i="1" dirty="0">
                <a:latin typeface="Book Antiqua" panose="02040602050305030304" pitchFamily="18" charset="0"/>
              </a:rPr>
              <a:t>Univariate Analysis:</a:t>
            </a:r>
            <a:endParaRPr lang="en-IN" b="1" i="1" dirty="0"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FAFB7-586F-40AF-AC34-B7A23AF10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62717"/>
            <a:ext cx="9144000" cy="299808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Baskerville Old Face" panose="02020602080505020303" pitchFamily="18" charset="0"/>
              </a:rPr>
              <a:t>1.Displot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Baskerville Old Face" panose="02020602080505020303" pitchFamily="18" charset="0"/>
              </a:rPr>
              <a:t>2.Count Plot </a:t>
            </a:r>
            <a:endParaRPr lang="en-US" sz="1600" dirty="0">
              <a:solidFill>
                <a:srgbClr val="FFFF00"/>
              </a:solidFill>
              <a:latin typeface="Baskerville Old Face" panose="02020602080505020303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latin typeface="Baskerville Old Face" panose="02020602080505020303" pitchFamily="18" charset="0"/>
              </a:rPr>
              <a:t>3.ECDF (</a:t>
            </a:r>
            <a:r>
              <a:rPr lang="en-IN" sz="2400" dirty="0">
                <a:latin typeface="Baskerville Old Face" panose="02020602080505020303" pitchFamily="18" charset="0"/>
              </a:rPr>
              <a:t>E</a:t>
            </a:r>
            <a:r>
              <a:rPr lang="en-IN" sz="2400" b="0" i="0" dirty="0">
                <a:effectLst/>
                <a:latin typeface="Baskerville Old Face" panose="02020602080505020303" pitchFamily="18" charset="0"/>
              </a:rPr>
              <a:t>mpirical Cumulative </a:t>
            </a:r>
            <a:r>
              <a:rPr lang="en-IN" sz="2400" dirty="0">
                <a:latin typeface="Baskerville Old Face" panose="02020602080505020303" pitchFamily="18" charset="0"/>
              </a:rPr>
              <a:t>D</a:t>
            </a:r>
            <a:r>
              <a:rPr lang="en-IN" sz="2400" b="0" i="0" dirty="0">
                <a:effectLst/>
                <a:latin typeface="Baskerville Old Face" panose="02020602080505020303" pitchFamily="18" charset="0"/>
              </a:rPr>
              <a:t>istribution </a:t>
            </a:r>
            <a:r>
              <a:rPr lang="en-IN" sz="2400" dirty="0">
                <a:latin typeface="Baskerville Old Face" panose="02020602080505020303" pitchFamily="18" charset="0"/>
              </a:rPr>
              <a:t>F</a:t>
            </a:r>
            <a:r>
              <a:rPr lang="en-IN" sz="2400" b="0" i="0" dirty="0">
                <a:effectLst/>
                <a:latin typeface="Baskerville Old Face" panose="02020602080505020303" pitchFamily="18" charset="0"/>
              </a:rPr>
              <a:t>unction)</a:t>
            </a:r>
            <a:r>
              <a:rPr lang="en-US" sz="2400" dirty="0">
                <a:latin typeface="Baskerville Old Face" panose="02020602080505020303" pitchFamily="18" charset="0"/>
              </a:rPr>
              <a:t> Plot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0A110-D182-45A6-9778-64E460017CB7}"/>
              </a:ext>
            </a:extLst>
          </p:cNvPr>
          <p:cNvSpPr txBox="1"/>
          <p:nvPr/>
        </p:nvSpPr>
        <p:spPr>
          <a:xfrm>
            <a:off x="0" y="1096228"/>
            <a:ext cx="9030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“Uni” means “one”, so in other words your data has only one variable.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It takes data, summarizes that data and finds patterns in the data.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BFFEA-47DE-4172-BCE2-97C10AA70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430" y="1419393"/>
            <a:ext cx="3419607" cy="228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135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C336A-45F7-42C6-A069-23121741D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141767"/>
            <a:ext cx="8424245" cy="800219"/>
          </a:xfrm>
        </p:spPr>
        <p:txBody>
          <a:bodyPr>
            <a:noAutofit/>
          </a:bodyPr>
          <a:lstStyle/>
          <a:p>
            <a:r>
              <a:rPr lang="en-US" sz="4800" b="1" i="1" dirty="0" err="1">
                <a:latin typeface="Book Antiqua" panose="02040602050305030304" pitchFamily="18" charset="0"/>
              </a:rPr>
              <a:t>Displot</a:t>
            </a:r>
            <a:r>
              <a:rPr lang="en-US" sz="4800" b="1" i="1" dirty="0">
                <a:latin typeface="Book Antiqua" panose="02040602050305030304" pitchFamily="18" charset="0"/>
              </a:rPr>
              <a:t> </a:t>
            </a:r>
            <a:endParaRPr lang="en-IN" sz="48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C0DC414-DFA5-433C-8927-F3E776288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8746"/>
            <a:ext cx="3424137" cy="2954754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79D742-2962-4427-9313-D79D0DEAB518}"/>
              </a:ext>
            </a:extLst>
          </p:cNvPr>
          <p:cNvSpPr txBox="1"/>
          <p:nvPr/>
        </p:nvSpPr>
        <p:spPr>
          <a:xfrm>
            <a:off x="0" y="1662395"/>
            <a:ext cx="38631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Categorical Variable</a:t>
            </a:r>
            <a:endParaRPr lang="en-IN" sz="2800" b="1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B0B6DB-1387-4D99-B72B-46DE3CDB63CF}"/>
              </a:ext>
            </a:extLst>
          </p:cNvPr>
          <p:cNvSpPr txBox="1"/>
          <p:nvPr/>
        </p:nvSpPr>
        <p:spPr>
          <a:xfrm>
            <a:off x="3976576" y="1970946"/>
            <a:ext cx="254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Observation:</a:t>
            </a:r>
            <a:endParaRPr lang="en-IN" sz="2400" b="1" u="sng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DC101C-8556-4C18-8D27-D6BE042317D5}"/>
              </a:ext>
            </a:extLst>
          </p:cNvPr>
          <p:cNvSpPr txBox="1"/>
          <p:nvPr/>
        </p:nvSpPr>
        <p:spPr>
          <a:xfrm>
            <a:off x="4522381" y="2571750"/>
            <a:ext cx="44853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From the data we observe that Diesel used cars are more than the Petrol, LPG, CNG used cars.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F836F7-D3D5-447F-BB83-EB04A6BEF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3094821"/>
            <a:ext cx="3419607" cy="22812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E4229A-0CDF-4C09-96E4-2E4A03D99737}"/>
              </a:ext>
            </a:extLst>
          </p:cNvPr>
          <p:cNvSpPr txBox="1"/>
          <p:nvPr/>
        </p:nvSpPr>
        <p:spPr>
          <a:xfrm>
            <a:off x="0" y="1049323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FF00"/>
                </a:solidFill>
                <a:latin typeface="Arial Narrow" panose="020B0606020202030204" pitchFamily="34" charset="0"/>
              </a:rPr>
              <a:t>Represents the variation in the data distribution.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  <a:latin typeface="Arial Narrow" panose="020B0606020202030204" pitchFamily="34" charset="0"/>
              </a:rPr>
              <a:t>Visualize of distribution of data sets.</a:t>
            </a:r>
            <a:endParaRPr lang="en-US" sz="2000" dirty="0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39192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F57A7-89FC-4E68-A139-FD30AA5CA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59" y="129232"/>
            <a:ext cx="8214852" cy="763526"/>
          </a:xfrm>
        </p:spPr>
        <p:txBody>
          <a:bodyPr>
            <a:normAutofit/>
          </a:bodyPr>
          <a:lstStyle/>
          <a:p>
            <a:r>
              <a:rPr lang="en-US" sz="4400" b="1" i="1" dirty="0" err="1">
                <a:latin typeface="Book Antiqua" panose="02040602050305030304" pitchFamily="18" charset="0"/>
              </a:rPr>
              <a:t>Displot</a:t>
            </a:r>
            <a:r>
              <a:rPr lang="en-US" sz="4400" b="1" i="1" dirty="0">
                <a:latin typeface="Book Antiqua" panose="02040602050305030304" pitchFamily="18" charset="0"/>
              </a:rPr>
              <a:t> </a:t>
            </a:r>
            <a:endParaRPr lang="en-IN" sz="4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72DCC2-0C4E-45A0-B537-585879C7C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9" y="1742420"/>
            <a:ext cx="4082871" cy="33411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377954-4588-4264-88FA-17AC91256D00}"/>
              </a:ext>
            </a:extLst>
          </p:cNvPr>
          <p:cNvSpPr txBox="1"/>
          <p:nvPr/>
        </p:nvSpPr>
        <p:spPr>
          <a:xfrm>
            <a:off x="85059" y="1084521"/>
            <a:ext cx="3147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Numerical Variable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587B0-57EB-46A7-B36E-044802100616}"/>
              </a:ext>
            </a:extLst>
          </p:cNvPr>
          <p:cNvSpPr txBox="1"/>
          <p:nvPr/>
        </p:nvSpPr>
        <p:spPr>
          <a:xfrm>
            <a:off x="4486940" y="1460206"/>
            <a:ext cx="2006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Observations:</a:t>
            </a:r>
            <a:endParaRPr lang="en-IN" sz="2400" b="1" u="sng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204E3-3205-47AB-BEB2-DE2AA9E3879A}"/>
              </a:ext>
            </a:extLst>
          </p:cNvPr>
          <p:cNvSpPr txBox="1"/>
          <p:nvPr/>
        </p:nvSpPr>
        <p:spPr>
          <a:xfrm>
            <a:off x="4799113" y="2021301"/>
            <a:ext cx="4348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From the data we observe that maximum Cars are in year from 2015 to 2017.</a:t>
            </a:r>
            <a:r>
              <a:rPr lang="en-US" dirty="0"/>
              <a:t>year cars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81FBA-6379-4884-8D9B-E677CE550D04}"/>
              </a:ext>
            </a:extLst>
          </p:cNvPr>
          <p:cNvSpPr txBox="1"/>
          <p:nvPr/>
        </p:nvSpPr>
        <p:spPr>
          <a:xfrm>
            <a:off x="4840787" y="2863490"/>
            <a:ext cx="3459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Least number of cars  are in year from 2002 to 2005.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BDEABA-DFE0-4981-B572-3DAD6339D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80" y="3050414"/>
            <a:ext cx="3419607" cy="228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6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756BF-14BF-4FA7-9471-1122AA07E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20" y="111781"/>
            <a:ext cx="8214852" cy="763526"/>
          </a:xfrm>
        </p:spPr>
        <p:txBody>
          <a:bodyPr>
            <a:normAutofit/>
          </a:bodyPr>
          <a:lstStyle/>
          <a:p>
            <a:r>
              <a:rPr lang="en-US" sz="4000" b="1" i="1" dirty="0">
                <a:latin typeface="Book Antiqua" panose="02040602050305030304" pitchFamily="18" charset="0"/>
              </a:rPr>
              <a:t>Count Plot:</a:t>
            </a:r>
            <a:endParaRPr lang="en-IN" sz="4000" b="1" i="1" dirty="0">
              <a:latin typeface="Book Antiqua" panose="0204060205030503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289BC1-510E-4742-9C2E-A03CDACAA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6029"/>
            <a:ext cx="6393712" cy="2915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14E419-4247-4E67-A4EB-FB203287E50F}"/>
              </a:ext>
            </a:extLst>
          </p:cNvPr>
          <p:cNvSpPr txBox="1"/>
          <p:nvPr/>
        </p:nvSpPr>
        <p:spPr>
          <a:xfrm>
            <a:off x="-67056" y="4343281"/>
            <a:ext cx="94166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Observation: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From the data we observe that Maximum number of cars from Maruti Brand.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Morris , Isuzu , Mitsubishi Brand cars are least.</a:t>
            </a:r>
            <a:endParaRPr lang="en-IN" sz="1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CD1D76-836C-4BD8-8212-9F9DA6479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17" y="3086704"/>
            <a:ext cx="3419607" cy="22812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9D39BE-E376-4754-98F8-500DA85C704A}"/>
              </a:ext>
            </a:extLst>
          </p:cNvPr>
          <p:cNvSpPr txBox="1"/>
          <p:nvPr/>
        </p:nvSpPr>
        <p:spPr>
          <a:xfrm>
            <a:off x="0" y="1057675"/>
            <a:ext cx="9647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FF00"/>
                </a:solidFill>
                <a:latin typeface="Arial Narrow" panose="020B0606020202030204" pitchFamily="34" charset="0"/>
              </a:rPr>
              <a:t>It shows The number of occurrences of an item based on a certain type of category.</a:t>
            </a:r>
            <a:endParaRPr lang="en-US" sz="1400" dirty="0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6985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7ECA-1D5F-4388-B46B-AC2BE675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3398" y="211408"/>
            <a:ext cx="8214852" cy="763526"/>
          </a:xfrm>
        </p:spPr>
        <p:txBody>
          <a:bodyPr>
            <a:noAutofit/>
          </a:bodyPr>
          <a:lstStyle/>
          <a:p>
            <a:r>
              <a:rPr lang="en-US" sz="3200" b="1" i="1" dirty="0">
                <a:latin typeface="Book Antiqua" panose="02040602050305030304" pitchFamily="18" charset="0"/>
              </a:rPr>
              <a:t>ECDF</a:t>
            </a:r>
            <a:r>
              <a:rPr lang="en-US" sz="2400" b="1" i="1" dirty="0">
                <a:latin typeface="Book Antiqua" panose="02040602050305030304" pitchFamily="18" charset="0"/>
              </a:rPr>
              <a:t>  </a:t>
            </a:r>
            <a:r>
              <a:rPr lang="en-US" sz="3200" b="1" i="1" dirty="0">
                <a:latin typeface="Book Antiqua" panose="02040602050305030304" pitchFamily="18" charset="0"/>
              </a:rPr>
              <a:t>Plot</a:t>
            </a:r>
            <a:br>
              <a:rPr lang="en-US" sz="2400" b="1" i="1" dirty="0">
                <a:latin typeface="Book Antiqua" panose="02040602050305030304" pitchFamily="18" charset="0"/>
              </a:rPr>
            </a:br>
            <a:r>
              <a:rPr lang="en-US" sz="2000" b="1" i="1" dirty="0">
                <a:latin typeface="Book Antiqua" panose="02040602050305030304" pitchFamily="18" charset="0"/>
              </a:rPr>
              <a:t>(</a:t>
            </a:r>
            <a:r>
              <a:rPr lang="en-IN" sz="2000" b="1" i="1" dirty="0">
                <a:latin typeface="Book Antiqua" panose="02040602050305030304" pitchFamily="18" charset="0"/>
              </a:rPr>
              <a:t>E</a:t>
            </a:r>
            <a:r>
              <a:rPr lang="en-IN" sz="2000" b="1" i="1" dirty="0">
                <a:effectLst/>
                <a:latin typeface="Book Antiqua" panose="02040602050305030304" pitchFamily="18" charset="0"/>
              </a:rPr>
              <a:t>mpirical Cumulative </a:t>
            </a:r>
            <a:r>
              <a:rPr lang="en-IN" sz="2000" b="1" i="1" dirty="0">
                <a:latin typeface="Book Antiqua" panose="02040602050305030304" pitchFamily="18" charset="0"/>
              </a:rPr>
              <a:t>D</a:t>
            </a:r>
            <a:r>
              <a:rPr lang="en-IN" sz="2000" b="1" i="1" dirty="0">
                <a:effectLst/>
                <a:latin typeface="Book Antiqua" panose="02040602050305030304" pitchFamily="18" charset="0"/>
              </a:rPr>
              <a:t>istribution </a:t>
            </a:r>
            <a:r>
              <a:rPr lang="en-IN" sz="2000" b="1" i="1" dirty="0">
                <a:latin typeface="Book Antiqua" panose="02040602050305030304" pitchFamily="18" charset="0"/>
              </a:rPr>
              <a:t>F</a:t>
            </a:r>
            <a:r>
              <a:rPr lang="en-IN" sz="2000" b="1" i="1" dirty="0">
                <a:effectLst/>
                <a:latin typeface="Book Antiqua" panose="02040602050305030304" pitchFamily="18" charset="0"/>
              </a:rPr>
              <a:t>unction)</a:t>
            </a:r>
            <a:r>
              <a:rPr lang="en-US" sz="2000" b="1" i="1" dirty="0">
                <a:latin typeface="Book Antiqua" panose="02040602050305030304" pitchFamily="18" charset="0"/>
              </a:rPr>
              <a:t> </a:t>
            </a:r>
            <a:endParaRPr lang="en-IN" sz="2400" b="1" i="1" dirty="0">
              <a:latin typeface="Book Antiqua" panose="0204060205030503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94CF9-2244-424E-9D40-95B44929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7232"/>
            <a:ext cx="4763451" cy="336626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ECAE40-6E0B-4997-9368-3E340D9E51D5}"/>
              </a:ext>
            </a:extLst>
          </p:cNvPr>
          <p:cNvSpPr txBox="1"/>
          <p:nvPr/>
        </p:nvSpPr>
        <p:spPr>
          <a:xfrm>
            <a:off x="4794336" y="2288481"/>
            <a:ext cx="446559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We are comparing Fuel with Year.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From the data we observe that Petrol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Helvetica Neue"/>
              </a:rPr>
              <a:t>used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cars are starting from the year 2001 to 2020.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Diesel used cars starting from the year 2005 to 2020.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LPG used cars starting from 2007 to 2014 year.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CNG used cars starting from 2011 to 2012.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698C1-C22D-4753-BE9F-5A456C2DD388}"/>
              </a:ext>
            </a:extLst>
          </p:cNvPr>
          <p:cNvSpPr txBox="1"/>
          <p:nvPr/>
        </p:nvSpPr>
        <p:spPr>
          <a:xfrm>
            <a:off x="5778933" y="1777233"/>
            <a:ext cx="217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sng" dirty="0">
                <a:solidFill>
                  <a:schemeClr val="bg1"/>
                </a:solidFill>
                <a:effectLst/>
                <a:latin typeface="Helvetica Neue"/>
              </a:rPr>
              <a:t>Observations :</a:t>
            </a:r>
            <a:endParaRPr lang="en-US" b="0" i="0" u="sng" dirty="0">
              <a:solidFill>
                <a:schemeClr val="bg1"/>
              </a:solidFill>
              <a:effectLst/>
              <a:latin typeface="Helvetica Neue"/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13CD2-D890-4BA5-BBD6-151FBC6AC688}"/>
              </a:ext>
            </a:extLst>
          </p:cNvPr>
          <p:cNvSpPr txBox="1"/>
          <p:nvPr/>
        </p:nvSpPr>
        <p:spPr>
          <a:xfrm>
            <a:off x="-57655" y="1152277"/>
            <a:ext cx="970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00"/>
                </a:solidFill>
                <a:latin typeface="Arial Narrow" panose="020B0606020202030204" pitchFamily="34" charset="0"/>
              </a:rPr>
              <a:t>It r</a:t>
            </a:r>
            <a:r>
              <a:rPr lang="en-US" b="0" i="0" dirty="0">
                <a:solidFill>
                  <a:srgbClr val="FFFF00"/>
                </a:solidFill>
                <a:effectLst/>
                <a:latin typeface="Arial Narrow" panose="020B0606020202030204" pitchFamily="34" charset="0"/>
              </a:rPr>
              <a:t>epresents the proportion or count of observations falling below each unique value in a dataset.</a:t>
            </a:r>
            <a:endParaRPr lang="en-IN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125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B4CD8-D670-4EAE-B7B6-860AB19C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1178"/>
            <a:ext cx="8214852" cy="763526"/>
          </a:xfrm>
        </p:spPr>
        <p:txBody>
          <a:bodyPr/>
          <a:lstStyle/>
          <a:p>
            <a:r>
              <a:rPr lang="en-US" b="1" i="1" dirty="0">
                <a:latin typeface="Book Antiqua" panose="02040602050305030304" pitchFamily="18" charset="0"/>
              </a:rPr>
              <a:t>Bivariate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8D769-FF7C-4D95-AC73-8351DA09E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1218" y="1102934"/>
            <a:ext cx="8246070" cy="36603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FFFF00"/>
                </a:solidFill>
                <a:effectLst/>
                <a:latin typeface="PT Sans"/>
              </a:rPr>
              <a:t>Bivariate analysis means the analysis of bivariate data.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00"/>
                </a:solidFill>
                <a:latin typeface="inherit"/>
              </a:rPr>
              <a:t>It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inherit"/>
              </a:rPr>
              <a:t> is the analysis of exactly two variables.</a:t>
            </a:r>
            <a:r>
              <a:rPr lang="en-US" sz="2000" b="0" i="0" dirty="0">
                <a:solidFill>
                  <a:srgbClr val="FFFF00"/>
                </a:solidFill>
                <a:effectLst/>
                <a:latin typeface="PT Sans"/>
              </a:rPr>
              <a:t> </a:t>
            </a:r>
            <a:endParaRPr lang="en-IN" sz="2000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77E37F-9C8E-4247-B6F7-3FBD4B60F43F}"/>
              </a:ext>
            </a:extLst>
          </p:cNvPr>
          <p:cNvSpPr txBox="1"/>
          <p:nvPr/>
        </p:nvSpPr>
        <p:spPr>
          <a:xfrm>
            <a:off x="457200" y="1981200"/>
            <a:ext cx="630936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Box Plot                 </a:t>
            </a:r>
          </a:p>
          <a:p>
            <a:pPr marL="3486150" lvl="7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Hist Plot                                                      </a:t>
            </a:r>
          </a:p>
          <a:p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                                                      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Violin Plot              </a:t>
            </a:r>
          </a:p>
          <a:p>
            <a:pPr marL="3486150" lvl="7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Cat Plot                                                    </a:t>
            </a:r>
          </a:p>
          <a:p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                                                   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Bar Plot      </a:t>
            </a:r>
          </a:p>
          <a:p>
            <a:pPr marL="3486150" lvl="7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Boxen Plot                                                            </a:t>
            </a:r>
          </a:p>
          <a:p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  </a:t>
            </a:r>
          </a:p>
          <a:p>
            <a:endParaRPr lang="en-US" sz="20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pPr lvl="7"/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E08E4-3084-4F5C-88B5-87B1C5679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0" y="3110031"/>
            <a:ext cx="3419607" cy="228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52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A2C27-EAC8-4A0D-BEBD-9A6E5D90E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4"/>
            <a:ext cx="8214852" cy="763526"/>
          </a:xfrm>
        </p:spPr>
        <p:txBody>
          <a:bodyPr>
            <a:normAutofit/>
          </a:bodyPr>
          <a:lstStyle/>
          <a:p>
            <a:r>
              <a:rPr lang="en-US" sz="4000" b="1" i="1" dirty="0">
                <a:latin typeface="Book Antiqua" panose="02040602050305030304" pitchFamily="18" charset="0"/>
              </a:rPr>
              <a:t>Box Plot</a:t>
            </a:r>
            <a:endParaRPr lang="en-IN" sz="4000" b="1" i="1" dirty="0">
              <a:latin typeface="Book Antiqua" panose="0204060205030503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628F41-A30E-47B6-ADCF-34E13424D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240"/>
            <a:ext cx="8343014" cy="350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624B05-A31F-413D-A5AE-1D496E16FB69}"/>
              </a:ext>
            </a:extLst>
          </p:cNvPr>
          <p:cNvSpPr txBox="1"/>
          <p:nvPr/>
        </p:nvSpPr>
        <p:spPr>
          <a:xfrm>
            <a:off x="0" y="4281377"/>
            <a:ext cx="795315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1" u="sng" dirty="0">
                <a:solidFill>
                  <a:schemeClr val="bg1"/>
                </a:solidFill>
                <a:effectLst/>
                <a:latin typeface="Helvetica Neue"/>
              </a:rPr>
              <a:t>Observation: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b="1" i="1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en-US" sz="1400" dirty="0">
                <a:solidFill>
                  <a:schemeClr val="bg1"/>
                </a:solidFill>
                <a:effectLst/>
                <a:latin typeface="Helvetica Neue"/>
              </a:rPr>
              <a:t>From the data we observe that Bentley car has highest price.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Helvetica Neue"/>
              </a:rPr>
              <a:t>T</a:t>
            </a:r>
            <a:r>
              <a:rPr lang="en-US" sz="1400" dirty="0">
                <a:solidFill>
                  <a:schemeClr val="bg1"/>
                </a:solidFill>
                <a:effectLst/>
                <a:latin typeface="Helvetica Neue"/>
              </a:rPr>
              <a:t>he cheapest cars are Ford , Maruti, Hyundai</a:t>
            </a:r>
            <a:r>
              <a:rPr lang="en-US" sz="1600" dirty="0">
                <a:solidFill>
                  <a:schemeClr val="bg1"/>
                </a:solidFill>
                <a:effectLst/>
                <a:latin typeface="Helvetica Neue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49068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29262-9ECF-4B04-854B-5C8448127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7400"/>
            <a:ext cx="8214852" cy="763526"/>
          </a:xfrm>
        </p:spPr>
        <p:txBody>
          <a:bodyPr>
            <a:normAutofit/>
          </a:bodyPr>
          <a:lstStyle/>
          <a:p>
            <a:r>
              <a:rPr lang="en-US" sz="4000" b="1" i="1" dirty="0">
                <a:solidFill>
                  <a:schemeClr val="bg1"/>
                </a:solidFill>
                <a:latin typeface="Book Antiqua" panose="02040602050305030304" pitchFamily="18" charset="0"/>
              </a:rPr>
              <a:t>Violin Plot              </a:t>
            </a:r>
            <a:endParaRPr lang="en-IN" sz="4000" b="1" i="1" dirty="0">
              <a:latin typeface="Book Antiqua" panose="0204060205030503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5ACCC-3917-4BCC-9B44-7172E3741E34}"/>
              </a:ext>
            </a:extLst>
          </p:cNvPr>
          <p:cNvSpPr txBox="1"/>
          <p:nvPr/>
        </p:nvSpPr>
        <p:spPr>
          <a:xfrm>
            <a:off x="-68580" y="3924300"/>
            <a:ext cx="271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Observation:</a:t>
            </a:r>
            <a:endParaRPr lang="en-IN" b="1" u="sng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7C2F6-FE49-4E09-AF55-C7C1F4295711}"/>
              </a:ext>
            </a:extLst>
          </p:cNvPr>
          <p:cNvSpPr txBox="1"/>
          <p:nvPr/>
        </p:nvSpPr>
        <p:spPr>
          <a:xfrm>
            <a:off x="220980" y="4220170"/>
            <a:ext cx="544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The Vehicles used by single owner are more  and at the Same time the median price of the vehicles used by only single owners around 10 lakhs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FCF771F-1079-40E7-8A8C-BE82EA262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" y="1003684"/>
            <a:ext cx="6591617" cy="2920616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864ECB-407D-4276-AC48-96FD29FED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60" y="3079551"/>
            <a:ext cx="3419607" cy="228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94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193" y="3108766"/>
            <a:ext cx="7654413" cy="1069258"/>
          </a:xfrm>
        </p:spPr>
        <p:txBody>
          <a:bodyPr>
            <a:normAutofit/>
          </a:bodyPr>
          <a:lstStyle/>
          <a:p>
            <a:r>
              <a:rPr lang="en-US" sz="5400" b="1" i="1" dirty="0">
                <a:latin typeface="Algerian" panose="04020705040A02060702" pitchFamily="82" charset="0"/>
              </a:rPr>
              <a:t>CAR TRADE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9280" y="4057522"/>
            <a:ext cx="7484807" cy="549378"/>
          </a:xfrm>
        </p:spPr>
        <p:txBody>
          <a:bodyPr>
            <a:normAutofit fontScale="92500" lnSpcReduction="10000"/>
          </a:bodyPr>
          <a:lstStyle/>
          <a:p>
            <a:r>
              <a:rPr lang="en-US" sz="3600" b="1" i="1" dirty="0">
                <a:latin typeface="Book Antiqua" panose="02040602050305030304" pitchFamily="18" charset="0"/>
              </a:rPr>
              <a:t>Web Scrapping with 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20898-9CD9-4F01-A7FF-D8AB05CD3D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50" y="2855702"/>
            <a:ext cx="2625070" cy="1751198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9DA79-9BA3-445F-8C72-B51AC497B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640"/>
            <a:ext cx="8214852" cy="763526"/>
          </a:xfrm>
        </p:spPr>
        <p:txBody>
          <a:bodyPr>
            <a:normAutofit/>
          </a:bodyPr>
          <a:lstStyle/>
          <a:p>
            <a:r>
              <a:rPr lang="en-US" sz="4000" b="1" i="1" dirty="0">
                <a:latin typeface="Book Antiqua" panose="02040602050305030304" pitchFamily="18" charset="0"/>
              </a:rPr>
              <a:t>Bar Plot</a:t>
            </a:r>
            <a:endParaRPr lang="en-IN" sz="4000" b="1" i="1" dirty="0">
              <a:latin typeface="Book Antiqua" panose="0204060205030503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63F053-FB58-4C01-BEF7-DAE38CF3F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" y="1019004"/>
            <a:ext cx="7237409" cy="29052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EE621A-2C2F-4DC0-871D-439638B601DD}"/>
              </a:ext>
            </a:extLst>
          </p:cNvPr>
          <p:cNvSpPr txBox="1"/>
          <p:nvPr/>
        </p:nvSpPr>
        <p:spPr>
          <a:xfrm>
            <a:off x="7619" y="4004727"/>
            <a:ext cx="693260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sng" dirty="0">
                <a:solidFill>
                  <a:schemeClr val="bg1"/>
                </a:solidFill>
                <a:effectLst/>
                <a:latin typeface="Helvetica Neue"/>
              </a:rPr>
              <a:t>Observation:</a:t>
            </a:r>
          </a:p>
          <a:p>
            <a:pPr algn="l"/>
            <a:endParaRPr lang="en-US" b="1" i="0" u="sng" dirty="0">
              <a:solidFill>
                <a:schemeClr val="bg1"/>
              </a:solidFill>
              <a:effectLst/>
              <a:latin typeface="Helvetica Neu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Helvetica Neue"/>
              </a:rPr>
              <a:t>From the data we observe that Maximum KMs cars are from Skoda.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Helvetica Neue"/>
              </a:rPr>
              <a:t>Minimum KMs cars are from Morris.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83C09C-4E7F-4251-A8A1-3E2D897C0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60" y="3079551"/>
            <a:ext cx="3419607" cy="228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364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01D71-BE00-4465-A9C3-359DE0C8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640"/>
            <a:ext cx="8214852" cy="763526"/>
          </a:xfrm>
        </p:spPr>
        <p:txBody>
          <a:bodyPr>
            <a:normAutofit/>
          </a:bodyPr>
          <a:lstStyle/>
          <a:p>
            <a:r>
              <a:rPr lang="en-US" sz="4000" b="1" i="1" dirty="0">
                <a:latin typeface="Book Antiqua" panose="02040602050305030304" pitchFamily="18" charset="0"/>
              </a:rPr>
              <a:t>Boxen Plot</a:t>
            </a:r>
            <a:endParaRPr lang="en-IN" sz="4000" b="1" i="1" dirty="0">
              <a:latin typeface="Book Antiqua" panose="0204060205030503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A1A9A2-240B-4285-8DB1-EEF4547C2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018"/>
            <a:ext cx="6583680" cy="28154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95DF4C-BC78-49A4-9014-396040FBDFCE}"/>
              </a:ext>
            </a:extLst>
          </p:cNvPr>
          <p:cNvSpPr txBox="1"/>
          <p:nvPr/>
        </p:nvSpPr>
        <p:spPr>
          <a:xfrm>
            <a:off x="0" y="3943171"/>
            <a:ext cx="6309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sng" dirty="0">
                <a:solidFill>
                  <a:schemeClr val="bg1"/>
                </a:solidFill>
                <a:effectLst/>
                <a:latin typeface="Helvetica Neue"/>
              </a:rPr>
              <a:t>Observation: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Helvetica Neu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From this data we observe that cars had travelled highest kilometers in 2013 and least in 2020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547C8-E294-4C83-BA30-A1A786F09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3056691"/>
            <a:ext cx="3419607" cy="228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11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70534-6AEC-4A70-8826-ADF95095B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920"/>
            <a:ext cx="8214852" cy="763526"/>
          </a:xfrm>
        </p:spPr>
        <p:txBody>
          <a:bodyPr>
            <a:normAutofit/>
          </a:bodyPr>
          <a:lstStyle/>
          <a:p>
            <a:r>
              <a:rPr lang="en-US" sz="4000" b="1" i="1" dirty="0">
                <a:latin typeface="Book Antiqua" panose="02040602050305030304" pitchFamily="18" charset="0"/>
              </a:rPr>
              <a:t>Hist Plot</a:t>
            </a:r>
            <a:endParaRPr lang="en-IN" sz="4000" b="1" i="1" dirty="0">
              <a:latin typeface="Book Antiqua" panose="0204060205030503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DF85B5-7F0C-45E8-8760-9F6C193B5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" y="1015511"/>
            <a:ext cx="7322962" cy="25262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588125-BAB9-4484-AB21-D99C5E7CFD89}"/>
              </a:ext>
            </a:extLst>
          </p:cNvPr>
          <p:cNvSpPr txBox="1"/>
          <p:nvPr/>
        </p:nvSpPr>
        <p:spPr>
          <a:xfrm>
            <a:off x="-91440" y="3541772"/>
            <a:ext cx="947166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u="sng" dirty="0">
                <a:solidFill>
                  <a:schemeClr val="bg1"/>
                </a:solidFill>
                <a:effectLst/>
                <a:latin typeface="Helvetica Neue"/>
              </a:rPr>
              <a:t>Observation:</a:t>
            </a:r>
          </a:p>
          <a:p>
            <a:pPr algn="l"/>
            <a:endParaRPr lang="en-US" sz="1200" b="0" i="0" dirty="0">
              <a:solidFill>
                <a:schemeClr val="bg1"/>
              </a:solidFill>
              <a:effectLst/>
              <a:latin typeface="Helvetica Neue"/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200" b="0" i="0" dirty="0">
                <a:solidFill>
                  <a:schemeClr val="bg1"/>
                </a:solidFill>
                <a:effectLst/>
                <a:latin typeface="Helvetica Neue"/>
              </a:rPr>
              <a:t>From the data we observe that the four Fuels (Petrol , Diesel , LPG , CNG )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  <a:latin typeface="Helvetica Neue"/>
              </a:rPr>
              <a:t>   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Helvetica Neue"/>
              </a:rPr>
              <a:t> used cars available from Maruti Brand.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200" b="0" i="0" dirty="0">
                <a:solidFill>
                  <a:schemeClr val="bg1"/>
                </a:solidFill>
                <a:effectLst/>
                <a:latin typeface="Helvetica Neue"/>
              </a:rPr>
              <a:t>Petrol , LPG , CNG used cars are available from Hyundai Brand.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200" b="0" i="0" dirty="0">
                <a:solidFill>
                  <a:schemeClr val="bg1"/>
                </a:solidFill>
                <a:effectLst/>
                <a:latin typeface="Helvetica Neue"/>
              </a:rPr>
              <a:t>The remaining Brand cars used only Petrol , Diesel.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200" b="0" i="0" dirty="0">
                <a:solidFill>
                  <a:schemeClr val="bg1"/>
                </a:solidFill>
                <a:effectLst/>
                <a:latin typeface="Helvetica Neue"/>
              </a:rPr>
              <a:t>Datsun, Morris, Bentley are non Diesel Cars(Only used Petrol).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200" b="0" i="0" dirty="0">
                <a:solidFill>
                  <a:schemeClr val="bg1"/>
                </a:solidFill>
                <a:effectLst/>
                <a:latin typeface="Helvetica Neue"/>
              </a:rPr>
              <a:t>Volvo, Isuzu cars are only used Diesel.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ECA3DB-B1A8-41FD-B015-EDB2D469B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60" y="3079551"/>
            <a:ext cx="3419607" cy="228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674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7323E-A298-4D81-99E9-B6717DA9F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3120"/>
            <a:ext cx="8214852" cy="763526"/>
          </a:xfrm>
        </p:spPr>
        <p:txBody>
          <a:bodyPr>
            <a:normAutofit/>
          </a:bodyPr>
          <a:lstStyle/>
          <a:p>
            <a:r>
              <a:rPr lang="en-US" sz="4000" b="1" i="1" dirty="0">
                <a:latin typeface="Book Antiqua" panose="02040602050305030304" pitchFamily="18" charset="0"/>
              </a:rPr>
              <a:t>Cat Plot</a:t>
            </a:r>
            <a:endParaRPr lang="en-IN" sz="4000" b="1" i="1" dirty="0">
              <a:latin typeface="Book Antiqua" panose="0204060205030503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6C058B-8F4A-4CC1-9F21-443B01619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3460"/>
            <a:ext cx="4922520" cy="38785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1F756-8A13-4D5E-B2BD-B9DBFF2371B6}"/>
              </a:ext>
            </a:extLst>
          </p:cNvPr>
          <p:cNvSpPr txBox="1"/>
          <p:nvPr/>
        </p:nvSpPr>
        <p:spPr>
          <a:xfrm>
            <a:off x="4922520" y="1280160"/>
            <a:ext cx="3939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u="sng" dirty="0">
                <a:solidFill>
                  <a:schemeClr val="bg1"/>
                </a:solidFill>
              </a:rPr>
              <a:t>Observation:</a:t>
            </a:r>
            <a:endParaRPr lang="en-IN" sz="2000" b="1" i="1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3ED3A1-804D-4C2B-9F4D-3E9F4500FA75}"/>
              </a:ext>
            </a:extLst>
          </p:cNvPr>
          <p:cNvSpPr txBox="1"/>
          <p:nvPr/>
        </p:nvSpPr>
        <p:spPr>
          <a:xfrm>
            <a:off x="5227812" y="1680270"/>
            <a:ext cx="3916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From this data we observe that LPG and CNG used cars have least prices(1 lakh to 5 lakh).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927C74-21AC-4C51-82BE-309AE1EF7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60" y="3079551"/>
            <a:ext cx="3419607" cy="228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93528"/>
      </p:ext>
    </p:extLst>
  </p:cSld>
  <p:clrMapOvr>
    <a:masterClrMapping/>
  </p:clrMapOvr>
  <p:transition spd="slow">
    <p:wheel spokes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E8F91-B37A-4F53-A43B-EC0961444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1" dirty="0">
                <a:latin typeface="Book Antiqua" panose="02040602050305030304" pitchFamily="18" charset="0"/>
              </a:rPr>
              <a:t>Pie Chart</a:t>
            </a:r>
            <a:endParaRPr lang="en-IN" sz="4000" b="1" i="1" dirty="0">
              <a:latin typeface="Book Antiqua" panose="0204060205030503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C58731-4113-49F1-9F99-F4B72A66B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326"/>
            <a:ext cx="4491455" cy="31557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D3058A-8444-4F4A-992E-8146977BE2FD}"/>
              </a:ext>
            </a:extLst>
          </p:cNvPr>
          <p:cNvSpPr txBox="1"/>
          <p:nvPr/>
        </p:nvSpPr>
        <p:spPr>
          <a:xfrm>
            <a:off x="4652547" y="1295400"/>
            <a:ext cx="324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Observation</a:t>
            </a:r>
            <a:r>
              <a:rPr lang="en-US" sz="2400" b="1" dirty="0">
                <a:solidFill>
                  <a:schemeClr val="bg1"/>
                </a:solidFill>
              </a:rPr>
              <a:t>: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0951B-53E7-4314-96EE-0E49E3BD36B7}"/>
              </a:ext>
            </a:extLst>
          </p:cNvPr>
          <p:cNvSpPr txBox="1"/>
          <p:nvPr/>
        </p:nvSpPr>
        <p:spPr>
          <a:xfrm>
            <a:off x="5052060" y="1844040"/>
            <a:ext cx="4091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From this data we observe that Low price cars are higher than the Medium and High cars.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Low price cars  :- Below 20,00,000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High price cars :- Above 1 Crore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46D722-49A9-44AF-A9BA-41F3C6F5E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634" y="3078498"/>
            <a:ext cx="3419607" cy="228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50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83C2-30AA-4DFB-9824-0F85DBEB6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5980"/>
            <a:ext cx="8214852" cy="763526"/>
          </a:xfrm>
        </p:spPr>
        <p:txBody>
          <a:bodyPr>
            <a:normAutofit/>
          </a:bodyPr>
          <a:lstStyle/>
          <a:p>
            <a:r>
              <a:rPr lang="en-US" sz="4000" b="1" i="1" dirty="0">
                <a:latin typeface="Book Antiqua" panose="02040602050305030304" pitchFamily="18" charset="0"/>
              </a:rPr>
              <a:t>Heatmap</a:t>
            </a:r>
            <a:endParaRPr lang="en-IN" sz="4000" b="1" i="1" dirty="0">
              <a:latin typeface="Book Antiqua" panose="0204060205030503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024116-F20F-4064-A544-C65BEB66F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205"/>
            <a:ext cx="4811599" cy="34934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7C4434-458E-45E5-97A3-493E93E29E9E}"/>
              </a:ext>
            </a:extLst>
          </p:cNvPr>
          <p:cNvSpPr txBox="1"/>
          <p:nvPr/>
        </p:nvSpPr>
        <p:spPr>
          <a:xfrm>
            <a:off x="4811599" y="1280160"/>
            <a:ext cx="290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Observation:</a:t>
            </a:r>
            <a:endParaRPr lang="en-IN" sz="2400" b="1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7568C-2A07-44D4-8331-0E9DD12970F2}"/>
              </a:ext>
            </a:extLst>
          </p:cNvPr>
          <p:cNvSpPr txBox="1"/>
          <p:nvPr/>
        </p:nvSpPr>
        <p:spPr>
          <a:xfrm>
            <a:off x="5128260" y="1886605"/>
            <a:ext cx="411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Helvetica Neue"/>
              </a:rPr>
              <a:t>From the correlation the above heat map it can be observed that Years used to have a major influence on the price so Price is a dependent variable on a life of the used cars.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514C2-03AF-48D0-BC1E-2E5B26C21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114" y="2976524"/>
            <a:ext cx="3419607" cy="228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229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030AA4-7623-4317-8321-DA67E038C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1" y="1197505"/>
            <a:ext cx="6797992" cy="2570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94898-2BDD-456F-8549-9AB80525E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114" y="2976524"/>
            <a:ext cx="3419607" cy="2281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1CDF05-C6CC-4264-847C-93D44D235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34686" y="2976524"/>
            <a:ext cx="3419607" cy="228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  <p:transition spd="slow">
    <p:comb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F97A53-7998-4316-B18B-23B11BC7F8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79575"/>
            <a:ext cx="5334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46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3E8B1D-D66F-461A-B108-B0E19D91B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34" y="1020726"/>
            <a:ext cx="6124353" cy="41227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BE1668-64BF-4695-9EC7-EA6DDCC659A3}"/>
              </a:ext>
            </a:extLst>
          </p:cNvPr>
          <p:cNvSpPr txBox="1"/>
          <p:nvPr/>
        </p:nvSpPr>
        <p:spPr>
          <a:xfrm>
            <a:off x="0" y="170121"/>
            <a:ext cx="3374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chemeClr val="bg1"/>
                </a:solidFill>
                <a:latin typeface="Algerian" panose="04020705040A02060702" pitchFamily="82" charset="0"/>
              </a:rPr>
              <a:t>Car Trade</a:t>
            </a:r>
            <a:endParaRPr lang="en-IN" sz="4400" b="1" i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173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216962"/>
            <a:ext cx="8214852" cy="76352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847582-5C01-4282-B8F3-9773239FC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15199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A9EDE9-3685-4AC2-80EB-CFA8532A6D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1997"/>
            <a:ext cx="9144000" cy="33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053D-1C08-40AF-AD4B-7EB85E731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576"/>
            <a:ext cx="8214852" cy="763526"/>
          </a:xfrm>
        </p:spPr>
        <p:txBody>
          <a:bodyPr>
            <a:normAutofit/>
          </a:bodyPr>
          <a:lstStyle/>
          <a:p>
            <a:r>
              <a:rPr lang="en-US" b="1" i="1" dirty="0">
                <a:latin typeface="Book Antiqua" panose="02040602050305030304" pitchFamily="18" charset="0"/>
              </a:rPr>
              <a:t>Problem Statement</a:t>
            </a:r>
            <a:r>
              <a:rPr lang="en-US" sz="4000" b="1" i="1" dirty="0">
                <a:latin typeface="Book Antiqua" panose="02040602050305030304" pitchFamily="18" charset="0"/>
              </a:rPr>
              <a:t>:</a:t>
            </a:r>
            <a:endParaRPr lang="en-IN" sz="4000" b="1" i="1" dirty="0">
              <a:latin typeface="Book Antiqua" panose="020406020503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8924A-1580-48B3-B7FB-1A1025AD0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Baskerville Old Face" panose="02020602080505020303" pitchFamily="18" charset="0"/>
              </a:rPr>
              <a:t>People already have access to their own personal big data, but do not make use of it.</a:t>
            </a:r>
          </a:p>
          <a:p>
            <a:pPr marL="0" indent="0">
              <a:buNone/>
            </a:pPr>
            <a:endParaRPr lang="en-US" sz="1800" dirty="0">
              <a:latin typeface="Baskerville Old Face" panose="02020602080505020303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Baskerville Old Face" panose="02020602080505020303" pitchFamily="18" charset="0"/>
              </a:rPr>
              <a:t>We want to change this and give people the tools to find insights in their message history and known him/herself better.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Baskerville Old Face" panose="02020602080505020303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Baskerville Old Face" panose="02020602080505020303" pitchFamily="18" charset="0"/>
              </a:rPr>
              <a:t>Finding the best car in our Budget.</a:t>
            </a:r>
          </a:p>
          <a:p>
            <a:pPr marL="0" indent="0">
              <a:buNone/>
            </a:pPr>
            <a:endParaRPr lang="en-US" sz="1800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IN" sz="1800" dirty="0">
              <a:latin typeface="Baskerville Old Face" panose="020206020805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57AEB-E86A-4D86-A84D-8EE7D24A6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867" y="3032158"/>
            <a:ext cx="3419607" cy="228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53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944" y="182880"/>
            <a:ext cx="6837384" cy="850605"/>
          </a:xfrm>
        </p:spPr>
        <p:txBody>
          <a:bodyPr>
            <a:normAutofit/>
          </a:bodyPr>
          <a:lstStyle/>
          <a:p>
            <a:r>
              <a:rPr lang="en-US" sz="3400" b="1" i="1" dirty="0">
                <a:solidFill>
                  <a:schemeClr val="bg1"/>
                </a:solidFill>
                <a:latin typeface="Book Antiqua" panose="02040602050305030304" pitchFamily="18" charset="0"/>
              </a:rPr>
              <a:t>Inspecting the Car Trade Website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4463D5E-4C86-40EB-A845-47ED26113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6" r="175" b="4401"/>
          <a:stretch/>
        </p:blipFill>
        <p:spPr>
          <a:xfrm>
            <a:off x="0" y="967740"/>
            <a:ext cx="7117080" cy="4175760"/>
          </a:xfr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4C6E-7E5B-4712-B13D-FF9A48987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9619"/>
            <a:ext cx="7726326" cy="701748"/>
          </a:xfrm>
        </p:spPr>
        <p:txBody>
          <a:bodyPr>
            <a:no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latin typeface="Book Antiqua" panose="02040602050305030304" pitchFamily="18" charset="0"/>
              </a:rPr>
              <a:t>Extracting the HTML Tag for required elements</a:t>
            </a:r>
            <a:endParaRPr lang="en-IN" sz="2800" b="1" i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8F9167-133E-4103-8189-56D2A49D5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0" r="-88" b="4069"/>
          <a:stretch/>
        </p:blipFill>
        <p:spPr>
          <a:xfrm>
            <a:off x="0" y="751367"/>
            <a:ext cx="7155182" cy="4392133"/>
          </a:xfrm>
        </p:spPr>
      </p:pic>
    </p:spTree>
    <p:extLst>
      <p:ext uri="{BB962C8B-B14F-4D97-AF65-F5344CB8AC3E}">
        <p14:creationId xmlns:p14="http://schemas.microsoft.com/office/powerpoint/2010/main" val="119500330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9E85D-5F7E-4F20-8009-B582331A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46" y="53547"/>
            <a:ext cx="6571913" cy="725349"/>
          </a:xfrm>
        </p:spPr>
        <p:txBody>
          <a:bodyPr>
            <a:normAutofit/>
          </a:bodyPr>
          <a:lstStyle/>
          <a:p>
            <a:r>
              <a:rPr lang="en-US" sz="4000" b="1" i="1" dirty="0">
                <a:solidFill>
                  <a:schemeClr val="bg1"/>
                </a:solidFill>
                <a:latin typeface="Book Antiqua" panose="02040602050305030304" pitchFamily="18" charset="0"/>
              </a:rPr>
              <a:t>Code to Scrap the Data</a:t>
            </a:r>
            <a:endParaRPr lang="en-IN" sz="4000" b="1" i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DB2DA0-4884-4EE0-A2D2-F9AEB8CCE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8896"/>
            <a:ext cx="7137991" cy="4271630"/>
          </a:xfrm>
        </p:spPr>
      </p:pic>
    </p:spTree>
    <p:extLst>
      <p:ext uri="{BB962C8B-B14F-4D97-AF65-F5344CB8AC3E}">
        <p14:creationId xmlns:p14="http://schemas.microsoft.com/office/powerpoint/2010/main" val="22917878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9E8F-C10C-4DE1-ABC4-6DE9061EB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167" y="345948"/>
            <a:ext cx="6571913" cy="725349"/>
          </a:xfrm>
        </p:spPr>
        <p:txBody>
          <a:bodyPr/>
          <a:lstStyle/>
          <a:p>
            <a:r>
              <a:rPr lang="en-US" b="1" i="1" dirty="0">
                <a:solidFill>
                  <a:schemeClr val="bg1"/>
                </a:solidFill>
                <a:latin typeface="Book Antiqua" panose="02040602050305030304" pitchFamily="18" charset="0"/>
              </a:rPr>
              <a:t>Converting Data Frame to CSV</a:t>
            </a:r>
            <a:endParaRPr lang="en-IN" b="1" i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0BBE9E-1481-4817-94D7-C3B0F52E7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6646"/>
            <a:ext cx="7104644" cy="236325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C7E1A3-4F27-483D-BEED-230C54EBB4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" b="17120"/>
          <a:stretch/>
        </p:blipFill>
        <p:spPr>
          <a:xfrm>
            <a:off x="0" y="1071297"/>
            <a:ext cx="7104644" cy="7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536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685</Words>
  <Application>Microsoft Office PowerPoint</Application>
  <PresentationFormat>On-screen Show (16:9)</PresentationFormat>
  <Paragraphs>113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Algerian</vt:lpstr>
      <vt:lpstr>Arial</vt:lpstr>
      <vt:lpstr>Arial</vt:lpstr>
      <vt:lpstr>Arial Narrow</vt:lpstr>
      <vt:lpstr>Baskerville Old Face</vt:lpstr>
      <vt:lpstr>Book Antiqua</vt:lpstr>
      <vt:lpstr>Calibri</vt:lpstr>
      <vt:lpstr>Helvetica Neue</vt:lpstr>
      <vt:lpstr>inherit</vt:lpstr>
      <vt:lpstr>PT Sans</vt:lpstr>
      <vt:lpstr>Wingdings</vt:lpstr>
      <vt:lpstr>Office Theme</vt:lpstr>
      <vt:lpstr>PowerPoint Presentation</vt:lpstr>
      <vt:lpstr>CAR TRADE</vt:lpstr>
      <vt:lpstr>PowerPoint Presentation</vt:lpstr>
      <vt:lpstr>PowerPoint Presentation</vt:lpstr>
      <vt:lpstr>Problem Statement:</vt:lpstr>
      <vt:lpstr>Inspecting the Car Trade Website</vt:lpstr>
      <vt:lpstr>Extracting the HTML Tag for required elements</vt:lpstr>
      <vt:lpstr>Code to Scrap the Data</vt:lpstr>
      <vt:lpstr>Converting Data Frame to CSV</vt:lpstr>
      <vt:lpstr>PowerPoint Presentation</vt:lpstr>
      <vt:lpstr>PowerPoint Presentation</vt:lpstr>
      <vt:lpstr>Univariate Analysis:</vt:lpstr>
      <vt:lpstr>Displot </vt:lpstr>
      <vt:lpstr>Displot </vt:lpstr>
      <vt:lpstr>Count Plot:</vt:lpstr>
      <vt:lpstr>ECDF  Plot (Empirical Cumulative Distribution Function) </vt:lpstr>
      <vt:lpstr>Bivariate Analysis</vt:lpstr>
      <vt:lpstr>Box Plot</vt:lpstr>
      <vt:lpstr>Violin Plot              </vt:lpstr>
      <vt:lpstr>Bar Plot</vt:lpstr>
      <vt:lpstr>Boxen Plot</vt:lpstr>
      <vt:lpstr>Hist Plot</vt:lpstr>
      <vt:lpstr>Cat Plot</vt:lpstr>
      <vt:lpstr>Pie Chart</vt:lpstr>
      <vt:lpstr>Heatmap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2021-01-06T16:44:35Z</dcterms:modified>
</cp:coreProperties>
</file>